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302" r:id="rId6"/>
    <p:sldId id="312" r:id="rId7"/>
    <p:sldId id="313" r:id="rId8"/>
    <p:sldId id="280" r:id="rId9"/>
    <p:sldId id="315" r:id="rId10"/>
    <p:sldId id="338" r:id="rId11"/>
    <p:sldId id="339" r:id="rId12"/>
    <p:sldId id="320" r:id="rId13"/>
    <p:sldId id="340" r:id="rId14"/>
    <p:sldId id="322" r:id="rId15"/>
    <p:sldId id="335" r:id="rId16"/>
    <p:sldId id="324" r:id="rId17"/>
    <p:sldId id="325" r:id="rId18"/>
    <p:sldId id="341" r:id="rId19"/>
    <p:sldId id="336" r:id="rId20"/>
    <p:sldId id="327" r:id="rId21"/>
    <p:sldId id="328" r:id="rId22"/>
    <p:sldId id="329" r:id="rId23"/>
    <p:sldId id="330" r:id="rId24"/>
    <p:sldId id="331" r:id="rId25"/>
    <p:sldId id="334" r:id="rId26"/>
    <p:sldId id="333" r:id="rId27"/>
    <p:sldId id="281" r:id="rId28"/>
  </p:sldIdLst>
  <p:sldSz cx="12192000" cy="6858000"/>
  <p:notesSz cx="6858000" cy="9144000"/>
  <p:defaultTextStyle>
    <a:defPPr rtl="0">
      <a:defRPr lang="sr-Latn-RS"/>
    </a:defPPr>
    <a:lvl1pPr marL="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sr-Latn-R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5701"/>
  </p:normalViewPr>
  <p:slideViewPr>
    <p:cSldViewPr>
      <p:cViewPr varScale="1">
        <p:scale>
          <a:sx n="120" d="100"/>
          <a:sy n="120" d="100"/>
        </p:scale>
        <p:origin x="120" y="252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24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>
            <a:extLst>
              <a:ext uri="{FF2B5EF4-FFF2-40B4-BE49-F238E27FC236}">
                <a16:creationId xmlns:a16="http://schemas.microsoft.com/office/drawing/2014/main" id="{796DF4A1-647D-45ED-4039-DB1F9686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sr-Latn-RS" sz="1200"/>
            </a:lvl1pPr>
          </a:lstStyle>
          <a:p>
            <a:pPr rtl="0"/>
            <a:endParaRPr lang="sr-Latn-RS"/>
          </a:p>
        </p:txBody>
      </p:sp>
      <p:sp>
        <p:nvSpPr>
          <p:cNvPr id="3" name="Čuvar mesta za datum 2">
            <a:extLst>
              <a:ext uri="{FF2B5EF4-FFF2-40B4-BE49-F238E27FC236}">
                <a16:creationId xmlns:a16="http://schemas.microsoft.com/office/drawing/2014/main" id="{B45B069F-A8F2-8387-8C92-A2E5464B7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sr-Latn-RS" sz="1200"/>
            </a:lvl1pPr>
          </a:lstStyle>
          <a:p>
            <a:pPr rtl="0"/>
            <a:fld id="{E35120E3-1811-43FB-A898-262C927F0A78}" type="datetime1">
              <a:rPr lang="sr-Latn-RS" smtClean="0"/>
              <a:t>31.5.2023.</a:t>
            </a:fld>
            <a:endParaRPr lang="sr-Latn-RS" dirty="0"/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3510553D-995D-EFE2-4EAC-170D76D06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sr-Latn-RS" sz="1200"/>
            </a:lvl1pPr>
          </a:lstStyle>
          <a:p>
            <a:pPr rtl="0"/>
            <a:endParaRPr lang="sr-Latn-RS"/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203C3C56-8BAD-E984-BB24-4EA71CA2EB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sr-Latn-RS" sz="1200"/>
            </a:lvl1pPr>
          </a:lstStyle>
          <a:p>
            <a:pPr rtl="0"/>
            <a:fld id="{44AAF311-A558-444C-927C-8328B655F972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513218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sr-Latn-RS" sz="1200"/>
            </a:lvl1pPr>
          </a:lstStyle>
          <a:p>
            <a:pPr rtl="0"/>
            <a:endParaRPr lang="sr-Latn-RS" noProof="0"/>
          </a:p>
        </p:txBody>
      </p:sp>
      <p:sp>
        <p:nvSpPr>
          <p:cNvPr id="3" name="Čuvar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sr-Latn-RS" sz="1200"/>
            </a:lvl1pPr>
          </a:lstStyle>
          <a:p>
            <a:fld id="{F845A587-35D2-418C-99AB-6F2BD106C8CC}" type="datetime1">
              <a:rPr lang="sr-Latn-RS" smtClean="0"/>
              <a:pPr/>
              <a:t>31.5.2023.</a:t>
            </a:fld>
            <a:endParaRPr lang="sr-Latn-RS" dirty="0"/>
          </a:p>
        </p:txBody>
      </p:sp>
      <p:sp>
        <p:nvSpPr>
          <p:cNvPr id="4" name="Čuvar mesta za sliku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sr-Latn-RS"/>
            </a:defPPr>
          </a:lstStyle>
          <a:p>
            <a:pPr rtl="0"/>
            <a:endParaRPr lang="sr-Latn-RS" noProof="0"/>
          </a:p>
        </p:txBody>
      </p:sp>
      <p:sp>
        <p:nvSpPr>
          <p:cNvPr id="5" name="Čuvar mesta za bel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sr-Latn-RS"/>
            </a:def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sr-Latn-RS" sz="1200"/>
            </a:lvl1pPr>
          </a:lstStyle>
          <a:p>
            <a:pPr rtl="0"/>
            <a:endParaRPr lang="sr-Latn-RS" noProof="0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sr-Latn-RS" sz="1200"/>
            </a:lvl1pPr>
          </a:lstStyle>
          <a:p>
            <a:pPr rtl="0"/>
            <a:fld id="{821E5FCA-B2DD-C941-A2C1-638939433487}" type="slidenum">
              <a:rPr lang="sr-Latn-RS" noProof="0" smtClean="0"/>
              <a:t>‹#›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sr-Latn-R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 dirty="0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1563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4777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17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51885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19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0481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endParaRPr lang="sr-Latn-RS" dirty="0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821E5FCA-B2DD-C941-A2C1-638939433487}" type="slidenum">
              <a:rPr lang="sr-Latn-RS" smtClean="0"/>
              <a:t>24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0663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sr-Latn-R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sr-Latn-RS" noProof="0"/>
              <a:t>KLIKNITE OVDE DA BISTE UREDILI STIL ZA NASLOV MASTERA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sr-Latn-RS" sz="2400" b="1" baseline="0">
                <a:latin typeface="+mn-lt"/>
              </a:defRPr>
            </a:lvl1pPr>
            <a:lvl2pPr marL="457200" indent="0" algn="ctr">
              <a:buNone/>
              <a:defRPr lang="sr-Latn-RS" sz="2000"/>
            </a:lvl2pPr>
            <a:lvl3pPr marL="914400" indent="0" algn="ctr">
              <a:buNone/>
              <a:defRPr lang="sr-Latn-RS" sz="1800"/>
            </a:lvl3pPr>
            <a:lvl4pPr marL="1371600" indent="0" algn="ctr">
              <a:buNone/>
              <a:defRPr lang="sr-Latn-RS" sz="1600"/>
            </a:lvl4pPr>
            <a:lvl5pPr marL="1828800" indent="0" algn="ctr">
              <a:buNone/>
              <a:defRPr lang="sr-Latn-RS" sz="1600"/>
            </a:lvl5pPr>
            <a:lvl6pPr marL="2286000" indent="0" algn="ctr">
              <a:buNone/>
              <a:defRPr lang="sr-Latn-RS" sz="1600"/>
            </a:lvl6pPr>
            <a:lvl7pPr marL="2743200" indent="0" algn="ctr">
              <a:buNone/>
              <a:defRPr lang="sr-Latn-RS" sz="1600"/>
            </a:lvl7pPr>
            <a:lvl8pPr marL="3200400" indent="0" algn="ctr">
              <a:buNone/>
              <a:defRPr lang="sr-Latn-RS" sz="1600"/>
            </a:lvl8pPr>
            <a:lvl9pPr marL="3657600" indent="0" algn="ctr">
              <a:buNone/>
              <a:defRPr lang="sr-Latn-RS" sz="1600"/>
            </a:lvl9pPr>
          </a:lstStyle>
          <a:p>
            <a:pPr rtl="0"/>
            <a:r>
              <a:rPr lang="sr-Latn-RS" noProof="0"/>
              <a:t>Kliknite da biste uredili stil za podnaslov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olo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ka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7" name="Čuvar mesta za tekst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13" name="Čuvar mesta za sadržaj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20" name="Čuvar mesta za tekst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21" name="Čuvar mesta za sadržaj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22" name="Čuvar mesta za tekst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23" name="Čuvar mesta za sadržaj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remenska 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4" name="Čuvar mesta za tekst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1" name="Čuvar mesta za tekst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8" name="Čuvar mesta za tekst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8" name="Čuvar mesta za tekst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5" name="Čuvar mesta za tekst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4" name="Čuvar mesta za tekst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9" name="Čuvar mesta za tekst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6" name="Čuvar mesta za tekst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36" name="Čuvar mesta za tekst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2000" b="1" cap="all" spc="200" baseline="0"/>
            </a:lvl1pPr>
          </a:lstStyle>
          <a:p>
            <a:pPr lvl="0" rtl="0"/>
            <a:r>
              <a:rPr lang="sr-Latn-RS" noProof="0"/>
              <a:t>MMM YYYY</a:t>
            </a:r>
          </a:p>
        </p:txBody>
      </p:sp>
      <p:sp>
        <p:nvSpPr>
          <p:cNvPr id="45" name="Čuvar mesta za tekst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sr-Latn-RS" sz="1600" spc="1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ri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ka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Slika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7" name="Čuvar mesta za tekst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000" b="1" cap="all" spc="200" baseline="0">
                <a:latin typeface="+mj-lt"/>
              </a:defRPr>
            </a:lvl1pPr>
            <a:lvl2pPr marL="457200" indent="0">
              <a:buNone/>
              <a:defRPr lang="sr-Latn-RS" sz="2000" b="1"/>
            </a:lvl2pPr>
            <a:lvl3pPr marL="914400" indent="0">
              <a:buNone/>
              <a:defRPr lang="sr-Latn-RS" sz="1800" b="1"/>
            </a:lvl3pPr>
            <a:lvl4pPr marL="1371600" indent="0">
              <a:buNone/>
              <a:defRPr lang="sr-Latn-RS" sz="1600" b="1"/>
            </a:lvl4pPr>
            <a:lvl5pPr marL="1828800" indent="0">
              <a:buNone/>
              <a:defRPr lang="sr-Latn-RS" sz="1600" b="1"/>
            </a:lvl5pPr>
            <a:lvl6pPr marL="2286000" indent="0">
              <a:buNone/>
              <a:defRPr lang="sr-Latn-RS" sz="1600" b="1"/>
            </a:lvl6pPr>
            <a:lvl7pPr marL="2743200" indent="0">
              <a:buNone/>
              <a:defRPr lang="sr-Latn-RS" sz="1600" b="1"/>
            </a:lvl7pPr>
            <a:lvl8pPr marL="3200400" indent="0">
              <a:buNone/>
              <a:defRPr lang="sr-Latn-RS" sz="1600" b="1"/>
            </a:lvl8pPr>
            <a:lvl9pPr marL="3657600" indent="0">
              <a:buNone/>
              <a:defRPr lang="sr-Latn-RS" sz="1600" b="1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13" name="Čuvar mesta za sadržaj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eđe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sr-Latn-R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tva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sr-Latn-R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sr-Latn-RS" noProof="0"/>
              <a:t>KLIKNITE OVDE DA BISTE UREDILI STIL ZA NASLOV MASTERA</a:t>
            </a:r>
          </a:p>
        </p:txBody>
      </p:sp>
      <p:sp>
        <p:nvSpPr>
          <p:cNvPr id="10" name="Podnaslov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sr-Latn-RS" sz="2400" b="1" baseline="0">
                <a:latin typeface="+mn-lt"/>
              </a:defRPr>
            </a:lvl1pPr>
            <a:lvl2pPr marL="457200" indent="0" algn="ctr">
              <a:buNone/>
              <a:defRPr lang="sr-Latn-RS" sz="2000"/>
            </a:lvl2pPr>
            <a:lvl3pPr marL="914400" indent="0" algn="ctr">
              <a:buNone/>
              <a:defRPr lang="sr-Latn-RS" sz="1800"/>
            </a:lvl3pPr>
            <a:lvl4pPr marL="1371600" indent="0" algn="ctr">
              <a:buNone/>
              <a:defRPr lang="sr-Latn-RS" sz="1600"/>
            </a:lvl4pPr>
            <a:lvl5pPr marL="1828800" indent="0" algn="ctr">
              <a:buNone/>
              <a:defRPr lang="sr-Latn-RS" sz="1600"/>
            </a:lvl5pPr>
            <a:lvl6pPr marL="2286000" indent="0" algn="ctr">
              <a:buNone/>
              <a:defRPr lang="sr-Latn-RS" sz="1600"/>
            </a:lvl6pPr>
            <a:lvl7pPr marL="2743200" indent="0" algn="ctr">
              <a:buNone/>
              <a:defRPr lang="sr-Latn-RS" sz="1600"/>
            </a:lvl7pPr>
            <a:lvl8pPr marL="3200400" indent="0" algn="ctr">
              <a:buNone/>
              <a:defRPr lang="sr-Latn-RS" sz="1600"/>
            </a:lvl8pPr>
            <a:lvl9pPr marL="3657600" indent="0" algn="ctr">
              <a:buNone/>
              <a:defRPr lang="sr-Latn-RS" sz="1600"/>
            </a:lvl9pPr>
          </a:lstStyle>
          <a:p>
            <a:pPr rtl="0"/>
            <a:r>
              <a:rPr lang="sr-Latn-RS" noProof="0"/>
              <a:t>Kliknite da biste uredili stil za podnaslov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Naslov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sr-Latn-RS" sz="3200">
                <a:latin typeface="+mj-lt"/>
              </a:defRPr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sr-Latn-RS" sz="3200"/>
            </a:lvl1pPr>
            <a:lvl2pPr>
              <a:defRPr lang="sr-Latn-RS" sz="2800"/>
            </a:lvl2pPr>
            <a:lvl3pPr>
              <a:defRPr lang="sr-Latn-RS" sz="2400"/>
            </a:lvl3pPr>
            <a:lvl4pPr>
              <a:defRPr lang="sr-Latn-RS" sz="2000"/>
            </a:lvl4pPr>
            <a:lvl5pPr>
              <a:defRPr lang="sr-Latn-RS" sz="2000"/>
            </a:lvl5pPr>
            <a:lvl6pPr>
              <a:defRPr lang="sr-Latn-RS" sz="2000"/>
            </a:lvl6pPr>
            <a:lvl7pPr>
              <a:defRPr lang="sr-Latn-RS" sz="2000"/>
            </a:lvl7pPr>
            <a:lvl8pPr>
              <a:defRPr lang="sr-Latn-RS" sz="2000"/>
            </a:lvl8pPr>
            <a:lvl9pPr>
              <a:defRPr lang="sr-Latn-RS" sz="2000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sr-Latn-RS" sz="1600"/>
            </a:lvl1pPr>
            <a:lvl2pPr marL="457200" indent="0">
              <a:buNone/>
              <a:defRPr lang="sr-Latn-RS" sz="1400"/>
            </a:lvl2pPr>
            <a:lvl3pPr marL="914400" indent="0">
              <a:buNone/>
              <a:defRPr lang="sr-Latn-RS" sz="1200"/>
            </a:lvl3pPr>
            <a:lvl4pPr marL="1371600" indent="0">
              <a:buNone/>
              <a:defRPr lang="sr-Latn-RS" sz="1000"/>
            </a:lvl4pPr>
            <a:lvl5pPr marL="1828800" indent="0">
              <a:buNone/>
              <a:defRPr lang="sr-Latn-RS" sz="1000"/>
            </a:lvl5pPr>
            <a:lvl6pPr marL="2286000" indent="0">
              <a:buNone/>
              <a:defRPr lang="sr-Latn-RS" sz="1000"/>
            </a:lvl6pPr>
            <a:lvl7pPr marL="2743200" indent="0">
              <a:buNone/>
              <a:defRPr lang="sr-Latn-RS" sz="1000"/>
            </a:lvl7pPr>
            <a:lvl8pPr marL="3200400" indent="0">
              <a:buNone/>
              <a:defRPr lang="sr-Latn-RS" sz="1000"/>
            </a:lvl8pPr>
            <a:lvl9pPr marL="3657600" indent="0">
              <a:buNone/>
              <a:defRPr lang="sr-Latn-RS" sz="1000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podnožje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7" name="Čuvar mesta za broj slajda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8" name="Prava linija spajanja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Prava linija spajanja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sr-Latn-RS" sz="3200">
                <a:latin typeface="+mj-lt"/>
              </a:defRPr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3" name="Čuvar mesta za sliku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sr-Latn-RS" sz="3200"/>
            </a:lvl1pPr>
            <a:lvl2pPr marL="457200" indent="0">
              <a:buNone/>
              <a:defRPr lang="sr-Latn-RS" sz="2800"/>
            </a:lvl2pPr>
            <a:lvl3pPr marL="914400" indent="0">
              <a:buNone/>
              <a:defRPr lang="sr-Latn-RS" sz="2400"/>
            </a:lvl3pPr>
            <a:lvl4pPr marL="1371600" indent="0">
              <a:buNone/>
              <a:defRPr lang="sr-Latn-RS" sz="2000"/>
            </a:lvl4pPr>
            <a:lvl5pPr marL="1828800" indent="0">
              <a:buNone/>
              <a:defRPr lang="sr-Latn-RS" sz="2000"/>
            </a:lvl5pPr>
            <a:lvl6pPr marL="2286000" indent="0">
              <a:buNone/>
              <a:defRPr lang="sr-Latn-RS" sz="2000"/>
            </a:lvl6pPr>
            <a:lvl7pPr marL="2743200" indent="0">
              <a:buNone/>
              <a:defRPr lang="sr-Latn-RS" sz="2000"/>
            </a:lvl7pPr>
            <a:lvl8pPr marL="3200400" indent="0">
              <a:buNone/>
              <a:defRPr lang="sr-Latn-RS" sz="2000"/>
            </a:lvl8pPr>
            <a:lvl9pPr marL="3657600" indent="0">
              <a:buNone/>
              <a:defRPr lang="sr-Latn-RS" sz="2000"/>
            </a:lvl9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4" name="Čuvar mesta za tekst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sr-Latn-RS" sz="1600"/>
            </a:lvl1pPr>
            <a:lvl2pPr marL="457200" indent="0">
              <a:buNone/>
              <a:defRPr lang="sr-Latn-RS" sz="1400"/>
            </a:lvl2pPr>
            <a:lvl3pPr marL="914400" indent="0">
              <a:buNone/>
              <a:defRPr lang="sr-Latn-RS" sz="1200"/>
            </a:lvl3pPr>
            <a:lvl4pPr marL="1371600" indent="0">
              <a:buNone/>
              <a:defRPr lang="sr-Latn-RS" sz="1000"/>
            </a:lvl4pPr>
            <a:lvl5pPr marL="1828800" indent="0">
              <a:buNone/>
              <a:defRPr lang="sr-Latn-RS" sz="1000"/>
            </a:lvl5pPr>
            <a:lvl6pPr marL="2286000" indent="0">
              <a:buNone/>
              <a:defRPr lang="sr-Latn-RS" sz="1000"/>
            </a:lvl6pPr>
            <a:lvl7pPr marL="2743200" indent="0">
              <a:buNone/>
              <a:defRPr lang="sr-Latn-RS" sz="1000"/>
            </a:lvl7pPr>
            <a:lvl8pPr marL="3200400" indent="0">
              <a:buNone/>
              <a:defRPr lang="sr-Latn-RS" sz="1000"/>
            </a:lvl8pPr>
            <a:lvl9pPr marL="3657600" indent="0">
              <a:buNone/>
              <a:defRPr lang="sr-Latn-RS" sz="1000"/>
            </a:lvl9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6" name="Čuvar mesta za podnožje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7" name="Čuvar mesta za broj slajda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8" name="Prava linija spajanja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Prava linija spajanja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nevni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sr-Latn-RS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2400" spc="100" baseline="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sr-Latn-RS"/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smtClean="0"/>
              <a:t>‹#›</a:t>
            </a:fld>
            <a:endParaRPr lang="sr-Latn-RS" dirty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sr-Latn-R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glavlje od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sr-Latn-R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sr-Latn-RS" noProof="0"/>
              <a:t>KLIKNITE OVDE DA BISTE UREDILI STIL ZA NASLOV MASTERA</a:t>
            </a:r>
          </a:p>
        </p:txBody>
      </p:sp>
      <p:sp>
        <p:nvSpPr>
          <p:cNvPr id="10" name="Podnaslov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sr-Latn-RS" sz="2400" b="1" baseline="0">
                <a:latin typeface="+mn-lt"/>
              </a:defRPr>
            </a:lvl1pPr>
            <a:lvl2pPr marL="457200" indent="0" algn="ctr">
              <a:buNone/>
              <a:defRPr lang="sr-Latn-RS" sz="2000"/>
            </a:lvl2pPr>
            <a:lvl3pPr marL="914400" indent="0" algn="ctr">
              <a:buNone/>
              <a:defRPr lang="sr-Latn-RS" sz="1800"/>
            </a:lvl3pPr>
            <a:lvl4pPr marL="1371600" indent="0" algn="ctr">
              <a:buNone/>
              <a:defRPr lang="sr-Latn-RS" sz="1600"/>
            </a:lvl4pPr>
            <a:lvl5pPr marL="1828800" indent="0" algn="ctr">
              <a:buNone/>
              <a:defRPr lang="sr-Latn-RS" sz="1600"/>
            </a:lvl5pPr>
            <a:lvl6pPr marL="2286000" indent="0" algn="ctr">
              <a:buNone/>
              <a:defRPr lang="sr-Latn-RS" sz="1600"/>
            </a:lvl6pPr>
            <a:lvl7pPr marL="2743200" indent="0" algn="ctr">
              <a:buNone/>
              <a:defRPr lang="sr-Latn-RS" sz="1600"/>
            </a:lvl7pPr>
            <a:lvl8pPr marL="3200400" indent="0" algn="ctr">
              <a:buNone/>
              <a:defRPr lang="sr-Latn-RS" sz="1600"/>
            </a:lvl8pPr>
            <a:lvl9pPr marL="3657600" indent="0" algn="ctr">
              <a:buNone/>
              <a:defRPr lang="sr-Latn-RS" sz="1600"/>
            </a:lvl9pPr>
          </a:lstStyle>
          <a:p>
            <a:pPr rtl="0"/>
            <a:r>
              <a:rPr lang="sr-Latn-RS" noProof="0"/>
              <a:t>Kliknite da biste uredili stil za podnaslov mastera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sr-Latn-RS" sz="4800" cap="all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4" name="Čuvar mesta za sadržaj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sr-Latn-R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sr-Latn-RS" sz="16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3" name="Čuvar mesta za podnožje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5" name="Prava linija spajanja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Prava linija spajanja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 sadržaj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sr-Latn-R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sr-Latn-R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sr-Latn-R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sr-Latn-RS" sz="1100" spc="100" baseline="0"/>
            </a:lvl5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8" name="Čuvar mesta za podnožje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9" name="Čuvar mesta za broj slajda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0" name="Prava linija spajanja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Prava linija spajanja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Slika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Naslov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sr-Latn-RS" sz="2800" cap="none" spc="2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6" name="Čuvar mesta za tekst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sr-Latn-RS" sz="1800" spc="200" baseline="0"/>
            </a:lvl1pPr>
          </a:lstStyle>
          <a:p>
            <a:pPr lvl="0" rtl="0"/>
            <a:r>
              <a:rPr lang="sr-Latn-RS" noProof="0"/>
              <a:t>Kliknite da biste uredili stilove za tekst mastera</a:t>
            </a:r>
          </a:p>
        </p:txBody>
      </p:sp>
      <p:sp>
        <p:nvSpPr>
          <p:cNvPr id="17" name="Čuvar mesta za tekst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sr-Latn-R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sr-Latn-RS" noProof="0"/>
              <a:t>„</a:t>
            </a:r>
          </a:p>
        </p:txBody>
      </p:sp>
      <p:sp>
        <p:nvSpPr>
          <p:cNvPr id="18" name="Čuvar mesta za tekst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sr-Latn-R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sr-Latn-RS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Slika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Naslov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6" name="Čuvar mesta za sliku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0" name="Čuvar mesta za tekst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1" name="Čuvar mesta za tekst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7" name="Čuvar mesta za sliku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2" name="Čuvar mesta za tekst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3" name="Čuvar mesta za tekst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8" name="Čuvar mesta za sliku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4" name="Čuvar mesta za tekst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5" name="Čuvar mesta za tekst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9" name="Čuvar mesta za sliku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6" name="Čuvar mesta za tekst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7" name="Čuvar mesta za tekst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sr-Latn-R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8" name="Prava linija spajanja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rava linija spajanja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ka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Naslov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sr-Latn-RS" sz="4800" spc="400" baseline="0"/>
            </a:lvl1pPr>
          </a:lstStyle>
          <a:p>
            <a:pPr rtl="0"/>
            <a:r>
              <a:rPr lang="sr-Latn-RS" noProof="0"/>
              <a:t>Kliknite da biste uredili stil za naslov mastera</a:t>
            </a:r>
          </a:p>
        </p:txBody>
      </p:sp>
      <p:sp>
        <p:nvSpPr>
          <p:cNvPr id="10" name="Čuvar mesta za tekst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1" name="Čuvar mesta za tekst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28" name="Čuvar mesta za tekst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29" name="Čuvar mesta za tekst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6" name="Čuvar mesta za sliku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1" name="Čuvar mesta za sliku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2" name="Čuvar mesta za tekst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3" name="Čuvar mesta za tekst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30" name="Čuvar mesta za tekst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31" name="Čuvar mesta za tekst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7" name="Čuvar mesta za sliku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3" name="Čuvar mesta za sliku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4" name="Čuvar mesta za tekst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5" name="Čuvar mesta za tekst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32" name="Čuvar mesta za tekst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33" name="Čuvar mesta za tekst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8" name="Čuvar mesta za sliku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6" name="Čuvar mesta za sliku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16" name="Čuvar mesta za tekst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17" name="Čuvar mesta za tekst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34" name="Čuvar mesta za tekst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sr-Latn-R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sr-Latn-RS" noProof="0"/>
              <a:t>Ime</a:t>
            </a:r>
          </a:p>
        </p:txBody>
      </p:sp>
      <p:sp>
        <p:nvSpPr>
          <p:cNvPr id="35" name="Čuvar mesta za tekst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sr-Latn-R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sr-Latn-RS" noProof="0"/>
              <a:t>Naslov</a:t>
            </a:r>
          </a:p>
        </p:txBody>
      </p:sp>
      <p:sp>
        <p:nvSpPr>
          <p:cNvPr id="9" name="Čuvar mesta za sliku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27" name="Čuvar mesta za sliku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sr-Latn-R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sr-Latn-RS" noProof="0"/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noProof="0" smtClean="0"/>
              <a:t>‹#›</a:t>
            </a:fld>
            <a:endParaRPr lang="sr-Latn-RS" noProof="0"/>
          </a:p>
        </p:txBody>
      </p:sp>
      <p:cxnSp>
        <p:nvCxnSpPr>
          <p:cNvPr id="18" name="Prava linija spajanja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rava linija spajanja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Obrazac pozadine&#10;&#10;Opis se automatski generiše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Čuvar mesta za naslov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sr-Latn-RS"/>
            </a:defPPr>
          </a:lstStyle>
          <a:p>
            <a:pPr rtl="0"/>
            <a:r>
              <a:rPr lang="sr-Latn-RS" noProof="0"/>
              <a:t>KLIKNITE I UREDITE NASLOV MASTERA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sr-Latn-RS"/>
            </a:defPPr>
          </a:lstStyle>
          <a:p>
            <a:pPr lvl="0" rtl="0"/>
            <a:r>
              <a:rPr lang="sr-Latn-RS" noProof="0"/>
              <a:t>Kliknite da biste uredili stilove za tekst mastera</a:t>
            </a:r>
          </a:p>
          <a:p>
            <a:pPr lvl="1" rtl="0"/>
            <a:r>
              <a:rPr lang="sr-Latn-RS" noProof="0"/>
              <a:t>Drugi nivo</a:t>
            </a:r>
          </a:p>
          <a:p>
            <a:pPr lvl="2" rtl="0"/>
            <a:r>
              <a:rPr lang="sr-Latn-RS" noProof="0"/>
              <a:t>Treći nivo</a:t>
            </a:r>
          </a:p>
          <a:p>
            <a:pPr lvl="3" rtl="0"/>
            <a:r>
              <a:rPr lang="sr-Latn-RS" noProof="0"/>
              <a:t>Četvrti nivo</a:t>
            </a:r>
          </a:p>
          <a:p>
            <a:pPr lvl="4" rtl="0"/>
            <a:r>
              <a:rPr lang="sr-Latn-RS" noProof="0"/>
              <a:t>Peti nivo</a:t>
            </a:r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r-Latn-R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sr-Latn-RS" noProof="0"/>
              <a:t>NASLOV PREZENTACIJE</a:t>
            </a:r>
          </a:p>
        </p:txBody>
      </p:sp>
      <p:sp>
        <p:nvSpPr>
          <p:cNvPr id="6" name="Čuvar mesta za broj slajda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r-Latn-R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sr-Latn-RS" noProof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sr-Latn-RS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sr-Latn-RS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sr-Latn-R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epository/docker/aleksa1902/spagcn/general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ter-Computational-Genomics-SpaGCN/SpaGCN/blob/master/script/README.md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algn="ctr" rtl="0"/>
            <a:r>
              <a:rPr lang="en-US" dirty="0" err="1"/>
              <a:t>SpaGCN</a:t>
            </a:r>
            <a:endParaRPr lang="sr-Latn-RS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886200"/>
            <a:ext cx="10040112" cy="1804416"/>
          </a:xfrm>
        </p:spPr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en-US" dirty="0" err="1"/>
              <a:t>Genomska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– Maj 2023.</a:t>
            </a:r>
          </a:p>
          <a:p>
            <a:pPr rtl="0"/>
            <a:r>
              <a:rPr lang="en-US" dirty="0"/>
              <a:t>Ksenija </a:t>
            </a:r>
            <a:r>
              <a:rPr lang="en-US" dirty="0" err="1"/>
              <a:t>Mladenovi</a:t>
            </a:r>
            <a:r>
              <a:rPr lang="sr-Latn-RS" dirty="0"/>
              <a:t>ć 3336/2022</a:t>
            </a:r>
          </a:p>
          <a:p>
            <a:pPr rtl="0"/>
            <a:r>
              <a:rPr lang="sr-Latn-RS" dirty="0"/>
              <a:t>Emilija Nikić 3077/2022</a:t>
            </a:r>
          </a:p>
          <a:p>
            <a:pPr rtl="0"/>
            <a:r>
              <a:rPr lang="sr-Latn-RS" dirty="0"/>
              <a:t>Aleksa Bogdanović 3333/2022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436D-9935-0771-F402-30DB0EB3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579121"/>
          </a:xfrm>
        </p:spPr>
        <p:txBody>
          <a:bodyPr/>
          <a:lstStyle/>
          <a:p>
            <a:r>
              <a:rPr lang="sr-Latn-RS" sz="2800" dirty="0"/>
              <a:t>Drugi mod – identifikacija</a:t>
            </a:r>
            <a:r>
              <a:rPr lang="en-US" sz="2800" dirty="0"/>
              <a:t> SVG </a:t>
            </a:r>
            <a:r>
              <a:rPr lang="en-US" sz="2800" dirty="0" err="1"/>
              <a:t>i</a:t>
            </a:r>
            <a:r>
              <a:rPr lang="sr-Latn-RS" sz="2800" dirty="0"/>
              <a:t> meta gena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1977F-7F74-F79F-121A-23F89BCC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/>
              <a:t>SpaGCN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D0987-D6B1-86B1-571B-0AE50467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10</a:t>
            </a:fld>
            <a:endParaRPr lang="sr-Latn-RS" noProof="0"/>
          </a:p>
        </p:txBody>
      </p:sp>
      <p:pic>
        <p:nvPicPr>
          <p:cNvPr id="3074" name="Picture 2" descr="mode_2">
            <a:extLst>
              <a:ext uri="{FF2B5EF4-FFF2-40B4-BE49-F238E27FC236}">
                <a16:creationId xmlns:a16="http://schemas.microsoft.com/office/drawing/2014/main" id="{1CA0691D-05CC-61FC-3AF5-2CC053E581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" y="1669773"/>
            <a:ext cx="795610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7C31DB-F080-492D-84D2-1FAE92B41A09}"/>
              </a:ext>
            </a:extLst>
          </p:cNvPr>
          <p:cNvSpPr txBox="1"/>
          <p:nvPr/>
        </p:nvSpPr>
        <p:spPr>
          <a:xfrm>
            <a:off x="7958593" y="1639943"/>
            <a:ext cx="42592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sz="1800" dirty="0"/>
              <a:t>Ova komanda vrši identifikovanje SVGs (prostorno varirajućih gena) na osnovu rezultata dobijenih uz pomoć komande –mode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Tako</a:t>
            </a:r>
            <a:r>
              <a:rPr lang="sr-Latn-RS" sz="1800" dirty="0"/>
              <a:t>đe vrši identifikovanje meta gena na osnovu rezultata dobijenih uz pomoć komande –mode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800" dirty="0"/>
              <a:t>Komanda prihvata 2 parametra, prvi mora da bude orginalni .h5ad fajl, dok drugi mora da bude prihvatni fajl tipa .h5ad u kojem će se smestiti rezultati izvršavanja komande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n-NO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800" dirty="0"/>
              <a:t>Uz ovu komandu idu i komande: </a:t>
            </a:r>
            <a:r>
              <a:rPr lang="sr-Latn-RS" dirty="0"/>
              <a:t>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sr-Latn-RS" dirty="0"/>
              <a:t>-pixels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--arrays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--</a:t>
            </a:r>
            <a:r>
              <a:rPr lang="en-US" dirty="0" err="1"/>
              <a:t>raws</a:t>
            </a:r>
            <a:endParaRPr lang="en-US" dirty="0"/>
          </a:p>
          <a:p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42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98946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Mode 2 identify_</a:t>
            </a:r>
            <a:r>
              <a:rPr lang="sr-Latn-RS" dirty="0">
                <a:solidFill>
                  <a:srgbClr val="1F2328"/>
                </a:solidFill>
                <a:latin typeface="-apple-system"/>
              </a:rPr>
              <a:t>SVG</a:t>
            </a: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 - rezultat</a:t>
            </a:r>
            <a:r>
              <a:rPr lang="en-US" dirty="0" err="1">
                <a:solidFill>
                  <a:srgbClr val="1F2328"/>
                </a:solidFill>
                <a:latin typeface="-apple-system"/>
              </a:rPr>
              <a:t>i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11</a:t>
            </a:fld>
            <a:endParaRPr lang="sr-Latn-R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4EFD67-CA0F-37A2-81FC-7859F96D56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37326"/>
            <a:ext cx="7696200" cy="409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08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7378"/>
            <a:ext cx="10972800" cy="594145"/>
          </a:xfrm>
        </p:spPr>
        <p:txBody>
          <a:bodyPr/>
          <a:lstStyle/>
          <a:p>
            <a:br>
              <a:rPr lang="sr-Latn-RS" sz="4000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sz="3200" b="1" i="0" dirty="0">
                <a:solidFill>
                  <a:srgbClr val="1F2328"/>
                </a:solidFill>
                <a:effectLst/>
                <a:latin typeface="-apple-system"/>
              </a:rPr>
              <a:t>mode 2</a:t>
            </a:r>
            <a:r>
              <a:rPr lang="sr-Latn-RS" sz="4000" b="1" i="0" dirty="0">
                <a:solidFill>
                  <a:srgbClr val="1F2328"/>
                </a:solidFill>
                <a:effectLst/>
                <a:latin typeface="-apple-system"/>
              </a:rPr>
              <a:t>-</a:t>
            </a:r>
            <a:r>
              <a:rPr lang="sr-Latn-RS" sz="3200" b="1" i="0" dirty="0">
                <a:solidFill>
                  <a:srgbClr val="1F2328"/>
                </a:solidFill>
                <a:effectLst/>
                <a:latin typeface="-apple-system"/>
              </a:rPr>
              <a:t>identify_</a:t>
            </a:r>
            <a:r>
              <a:rPr lang="sr-Latn-RS" sz="3200" dirty="0">
                <a:solidFill>
                  <a:srgbClr val="1F2328"/>
                </a:solidFill>
                <a:latin typeface="-apple-system"/>
              </a:rPr>
              <a:t>SVG</a:t>
            </a:r>
            <a:r>
              <a:rPr lang="sr-Latn-RS" sz="3200" b="1" i="0" dirty="0">
                <a:solidFill>
                  <a:srgbClr val="1F2328"/>
                </a:solidFill>
                <a:effectLst/>
                <a:latin typeface="-apple-system"/>
              </a:rPr>
              <a:t> – rezultat</a:t>
            </a:r>
            <a:r>
              <a:rPr lang="en-US" sz="3200" dirty="0" err="1">
                <a:solidFill>
                  <a:srgbClr val="1F2328"/>
                </a:solidFill>
                <a:latin typeface="-apple-system"/>
              </a:rPr>
              <a:t>i</a:t>
            </a:r>
            <a:r>
              <a:rPr lang="en-US" sz="3200" dirty="0">
                <a:solidFill>
                  <a:srgbClr val="1F2328"/>
                </a:solidFill>
                <a:latin typeface="-apple-system"/>
              </a:rPr>
              <a:t> tutorial</a:t>
            </a:r>
            <a:br>
              <a:rPr lang="sr-Latn-RS" sz="4000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12</a:t>
            </a:fld>
            <a:endParaRPr lang="sr-Latn-RS" noProof="0"/>
          </a:p>
        </p:txBody>
      </p:sp>
      <p:pic>
        <p:nvPicPr>
          <p:cNvPr id="6" name="Picture 2" descr="identify_csv_problem_img">
            <a:extLst>
              <a:ext uri="{FF2B5EF4-FFF2-40B4-BE49-F238E27FC236}">
                <a16:creationId xmlns:a16="http://schemas.microsoft.com/office/drawing/2014/main" id="{5FA685EC-3B08-A4DB-EA39-D281910EE2E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49400"/>
            <a:ext cx="8229600" cy="49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22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73469"/>
            <a:ext cx="10972800" cy="761999"/>
          </a:xfrm>
        </p:spPr>
        <p:txBody>
          <a:bodyPr/>
          <a:lstStyle/>
          <a:p>
            <a:r>
              <a:rPr lang="sr-Latn-RS" sz="4400" b="1" i="0" dirty="0">
                <a:solidFill>
                  <a:srgbClr val="1F2328"/>
                </a:solidFill>
                <a:effectLst/>
                <a:latin typeface="-apple-system"/>
              </a:rPr>
              <a:t>mode 2-identify_</a:t>
            </a:r>
            <a:r>
              <a:rPr lang="sr-Latn-RS" sz="4400" dirty="0">
                <a:solidFill>
                  <a:srgbClr val="1F2328"/>
                </a:solidFill>
                <a:latin typeface="-apple-system"/>
              </a:rPr>
              <a:t>meta – rezultati </a:t>
            </a:r>
            <a:endParaRPr lang="sr-Latn-R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13</a:t>
            </a:fld>
            <a:endParaRPr lang="sr-Latn-RS" noProof="0"/>
          </a:p>
        </p:txBody>
      </p:sp>
      <p:pic>
        <p:nvPicPr>
          <p:cNvPr id="2050" name="Picture 2" descr="identify_meta_img">
            <a:extLst>
              <a:ext uri="{FF2B5EF4-FFF2-40B4-BE49-F238E27FC236}">
                <a16:creationId xmlns:a16="http://schemas.microsoft.com/office/drawing/2014/main" id="{8B299563-C8F4-9B84-8A95-DF982C4D3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75472"/>
            <a:ext cx="8005763" cy="417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9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733607"/>
            <a:ext cx="10972800" cy="761999"/>
          </a:xfrm>
        </p:spPr>
        <p:txBody>
          <a:bodyPr/>
          <a:lstStyle/>
          <a:p>
            <a:r>
              <a:rPr lang="sr-Latn-RS" sz="3200" b="1" i="0" dirty="0">
                <a:solidFill>
                  <a:srgbClr val="1F2328"/>
                </a:solidFill>
                <a:effectLst/>
                <a:latin typeface="-apple-system"/>
              </a:rPr>
              <a:t>Mode2</a:t>
            </a:r>
            <a:r>
              <a:rPr lang="sr-Latn-RS" sz="2800" dirty="0"/>
              <a:t>-identify_meta – rezultati </a:t>
            </a:r>
            <a:r>
              <a:rPr lang="en-US" sz="2800" dirty="0"/>
              <a:t>tutorial</a:t>
            </a:r>
            <a:endParaRPr lang="sr-Latn-R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14</a:t>
            </a:fld>
            <a:endParaRPr lang="sr-Latn-RS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103283-16B1-E5C3-8630-C7EF8F03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41" y="1602270"/>
            <a:ext cx="9044715" cy="476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85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B640-9823-078C-9196-1588077A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Treći </a:t>
            </a:r>
            <a:r>
              <a:rPr lang="sr-Latn-RS" dirty="0" err="1"/>
              <a:t>mod</a:t>
            </a:r>
            <a:r>
              <a:rPr lang="sr-Latn-RS" dirty="0"/>
              <a:t> – analiza više tkiva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DEECEC-4F3C-BFDF-9AAA-4DFDDF6971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600" y="2936562"/>
            <a:ext cx="7808634" cy="204280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0AD83-A2F5-1824-AC51-7B33395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15</a:t>
            </a:fld>
            <a:endParaRPr lang="sr-Latn-RS" noProof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AF65E121-FD20-BA2A-897C-06739BD0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</p:spPr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9D307-BC19-D66E-C678-41806E588DF9}"/>
              </a:ext>
            </a:extLst>
          </p:cNvPr>
          <p:cNvSpPr txBox="1"/>
          <p:nvPr/>
        </p:nvSpPr>
        <p:spPr>
          <a:xfrm>
            <a:off x="7780937" y="2452992"/>
            <a:ext cx="4259249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sr-Latn-RS" sz="1800" b="0" i="0" kern="1200" spc="1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Ova komanda analizira više tkiva. </a:t>
            </a:r>
            <a:endParaRPr lang="sr-Latn-RS" dirty="0"/>
          </a:p>
          <a:p>
            <a:pPr marL="6858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sr-Latn-RS" sz="1800" b="0" i="0" kern="1200" spc="1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Prima 4 parametra, prvi parametar je h5ad prvog tkiva, drugi parametar je h5ad drugog tkiva, treći parametar je tif prvog tkiva i četvrti parametar je tif drugog tkiva.</a:t>
            </a:r>
            <a:endParaRPr lang="sr-Latn-RS" dirty="0"/>
          </a:p>
          <a:p>
            <a:pPr marL="685800" indent="-228600"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b="0" i="0" kern="1200" spc="1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Kao </a:t>
            </a:r>
            <a:r>
              <a:rPr lang="en-US" sz="1800" b="0" i="0" kern="1200" spc="10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rezultat</a:t>
            </a:r>
            <a:r>
              <a:rPr lang="en-US" sz="1800" b="0" i="0" kern="1200" spc="1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 </a:t>
            </a:r>
            <a:r>
              <a:rPr lang="en-US" sz="1800" b="0" i="0" kern="1200" spc="10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dobija</a:t>
            </a:r>
            <a:r>
              <a:rPr lang="en-US" sz="1800" b="0" i="0" kern="1200" spc="1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800" b="0" i="0" kern="1200" spc="100" baseline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slika</a:t>
            </a:r>
            <a:r>
              <a:rPr lang="en-US" sz="1800" b="0" i="0" kern="1200" spc="1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vi</a:t>
            </a:r>
            <a:r>
              <a:rPr lang="sr-Latn-RS" sz="1800" b="0" i="0" kern="1200" spc="1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šestrukih tkiva.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3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8101"/>
            <a:ext cx="10972800" cy="761999"/>
          </a:xfrm>
        </p:spPr>
        <p:txBody>
          <a:bodyPr/>
          <a:lstStyle/>
          <a:p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sr-Latn-RS" dirty="0">
                <a:solidFill>
                  <a:srgbClr val="1F2328"/>
                </a:solidFill>
                <a:latin typeface="-apple-system"/>
              </a:rPr>
              <a:t>Mode 3 rezultati</a:t>
            </a:r>
            <a:b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16</a:t>
            </a:fld>
            <a:endParaRPr lang="sr-Latn-RS" noProof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38DE338-7B6D-9714-B3C3-6DBD2DCC4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13936"/>
            <a:ext cx="8453438" cy="494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1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8369808" cy="2387600"/>
          </a:xfrm>
        </p:spPr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8800" spc="300" dirty="0" err="1">
                <a:ln w="28575">
                  <a:solidFill>
                    <a:schemeClr val="tx1"/>
                  </a:solidFill>
                </a:ln>
                <a:noFill/>
              </a:rPr>
              <a:t>Docker</a:t>
            </a:r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 fajl</a:t>
            </a:r>
          </a:p>
        </p:txBody>
      </p:sp>
    </p:spTree>
    <p:extLst>
      <p:ext uri="{BB962C8B-B14F-4D97-AF65-F5344CB8AC3E}">
        <p14:creationId xmlns:p14="http://schemas.microsoft.com/office/powerpoint/2010/main" val="62180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DC90-EB48-0BE5-1F8F-2B15ABDF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Docker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48475-344A-72DF-5057-C1C28FCDD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565098"/>
          </a:xfrm>
        </p:spPr>
        <p:txBody>
          <a:bodyPr/>
          <a:lstStyle/>
          <a:p>
            <a:r>
              <a:rPr lang="sr-Latn-RS" sz="2000" dirty="0"/>
              <a:t>Sa </a:t>
            </a:r>
            <a:r>
              <a:rPr lang="sr-Latn-RS" sz="2000" dirty="0" err="1"/>
              <a:t>docker</a:t>
            </a:r>
            <a:r>
              <a:rPr lang="sr-Latn-RS" sz="2000" dirty="0"/>
              <a:t> fajlom se može klonirati repozitorijum i koristiti skripta na </a:t>
            </a:r>
            <a:r>
              <a:rPr lang="sr-Latn-RS" sz="2000" dirty="0" err="1"/>
              <a:t>docker</a:t>
            </a:r>
            <a:r>
              <a:rPr lang="sr-Latn-RS" sz="2000" dirty="0"/>
              <a:t> kontejneru.</a:t>
            </a:r>
          </a:p>
          <a:p>
            <a:r>
              <a:rPr lang="sr-Latn-RS" sz="2000" dirty="0"/>
              <a:t>Potrebno je da se pokrenu sledeće komande u okviru </a:t>
            </a:r>
            <a:r>
              <a:rPr lang="sr-Latn-RS" sz="2000" dirty="0" err="1"/>
              <a:t>Dockerfile</a:t>
            </a:r>
            <a:r>
              <a:rPr lang="sr-Latn-RS" sz="2000" dirty="0"/>
              <a:t>-a:</a:t>
            </a:r>
          </a:p>
          <a:p>
            <a:pPr lvl="1"/>
            <a:r>
              <a:rPr lang="sr-Latn-RS" sz="2000" dirty="0" err="1"/>
              <a:t>docker</a:t>
            </a:r>
            <a:r>
              <a:rPr lang="sr-Latn-RS" sz="2000" dirty="0"/>
              <a:t> </a:t>
            </a:r>
            <a:r>
              <a:rPr lang="sr-Latn-RS" sz="2000" dirty="0" err="1"/>
              <a:t>build</a:t>
            </a:r>
            <a:r>
              <a:rPr lang="sr-Latn-RS" sz="2000" dirty="0"/>
              <a:t> -t </a:t>
            </a:r>
            <a:r>
              <a:rPr lang="sr-Latn-RS" sz="2000" dirty="0" err="1"/>
              <a:t>spagcn</a:t>
            </a:r>
            <a:r>
              <a:rPr lang="sr-Latn-RS" sz="2000" dirty="0"/>
              <a:t> </a:t>
            </a:r>
          </a:p>
          <a:p>
            <a:pPr lvl="1"/>
            <a:r>
              <a:rPr lang="en-US" sz="2000" dirty="0"/>
              <a:t>docker run --rm -it </a:t>
            </a:r>
            <a:r>
              <a:rPr lang="en-US" sz="2000" dirty="0" err="1"/>
              <a:t>spagcn:latest</a:t>
            </a:r>
            <a:endParaRPr lang="sr-Latn-RS" sz="2000" dirty="0"/>
          </a:p>
          <a:p>
            <a:pPr lvl="1"/>
            <a:r>
              <a:rPr lang="en-US" sz="2000" dirty="0"/>
              <a:t>docker cp -r /path/to/my-folder/my-file my-container:/app/my-folder</a:t>
            </a:r>
            <a:r>
              <a:rPr lang="sr-Latn-RS" sz="2000" dirty="0"/>
              <a:t> </a:t>
            </a:r>
          </a:p>
          <a:p>
            <a:r>
              <a:rPr lang="sr-Latn-RS" sz="2000" dirty="0"/>
              <a:t>Link ka DockerHub-u:</a:t>
            </a:r>
          </a:p>
          <a:p>
            <a:pPr lvl="1"/>
            <a:r>
              <a:rPr lang="sr-Latn-RS" sz="1800" dirty="0">
                <a:hlinkClick r:id="rId2"/>
              </a:rPr>
              <a:t>https://hub.docker.com/repository/docker/aleksa1902/spagcn/general</a:t>
            </a:r>
            <a:endParaRPr lang="sr-Latn-R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135E2-BDE1-92E3-3442-CAA43A3D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F05E6-AFF6-6E03-DF7B-B29216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18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3508595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8369808" cy="2387600"/>
          </a:xfrm>
        </p:spPr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Obrada </a:t>
            </a:r>
            <a:r>
              <a:rPr lang="sr-Latn-RS" sz="8800" spc="300" dirty="0" err="1">
                <a:ln w="28575">
                  <a:solidFill>
                    <a:schemeClr val="tx1"/>
                  </a:solidFill>
                </a:ln>
                <a:noFill/>
              </a:rPr>
              <a:t>Seq</a:t>
            </a:r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 Fajlova</a:t>
            </a:r>
          </a:p>
        </p:txBody>
      </p:sp>
    </p:spTree>
    <p:extLst>
      <p:ext uri="{BB962C8B-B14F-4D97-AF65-F5344CB8AC3E}">
        <p14:creationId xmlns:p14="http://schemas.microsoft.com/office/powerpoint/2010/main" val="224336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dirty="0"/>
              <a:t>Sadržaj</a:t>
            </a:r>
          </a:p>
        </p:txBody>
      </p:sp>
      <p:sp>
        <p:nvSpPr>
          <p:cNvPr id="2" name="Čuvar mesta za podnožje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noProof="0" dirty="0"/>
              <a:t>SpaGCN</a:t>
            </a:r>
          </a:p>
        </p:txBody>
      </p:sp>
      <p:sp>
        <p:nvSpPr>
          <p:cNvPr id="5" name="Čuvar mesta za sadržaj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r>
              <a:rPr lang="sr-Latn-RS" dirty="0"/>
              <a:t>Uvod</a:t>
            </a:r>
          </a:p>
          <a:p>
            <a:pPr rtl="0"/>
            <a:r>
              <a:rPr lang="sr-Latn-RS" dirty="0"/>
              <a:t>Objašnjenje </a:t>
            </a:r>
            <a:r>
              <a:rPr lang="sr-Latn-RS" dirty="0" err="1"/>
              <a:t>Python</a:t>
            </a:r>
            <a:r>
              <a:rPr lang="sr-Latn-RS" dirty="0"/>
              <a:t> skripte</a:t>
            </a:r>
          </a:p>
          <a:p>
            <a:pPr rtl="0"/>
            <a:r>
              <a:rPr lang="sr-Latn-RS" dirty="0"/>
              <a:t>Dobijeni rezultati nakon obrade </a:t>
            </a:r>
            <a:r>
              <a:rPr lang="sr-Latn-RS" dirty="0" err="1"/>
              <a:t>seq</a:t>
            </a:r>
            <a:r>
              <a:rPr lang="sr-Latn-RS" dirty="0"/>
              <a:t> fajlova</a:t>
            </a:r>
          </a:p>
          <a:p>
            <a:pPr rtl="0"/>
            <a:r>
              <a:rPr lang="sr-Latn-RS" dirty="0" err="1"/>
              <a:t>Docker</a:t>
            </a:r>
            <a:endParaRPr lang="sr-Latn-RS" dirty="0"/>
          </a:p>
          <a:p>
            <a:pPr rtl="0"/>
            <a:r>
              <a:rPr lang="sr-Latn-RS" dirty="0"/>
              <a:t>Rezime</a:t>
            </a:r>
          </a:p>
        </p:txBody>
      </p:sp>
      <p:sp>
        <p:nvSpPr>
          <p:cNvPr id="3" name="Čuvar mesta za broj slajda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sr-Latn-RS"/>
            </a:defPPr>
          </a:lstStyle>
          <a:p>
            <a:pPr rtl="0"/>
            <a:fld id="{294A09A9-5501-47C1-A89A-A340965A2BE2}" type="slidenum">
              <a:rPr lang="sr-Latn-RS" smtClean="0"/>
              <a:pPr rtl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101"/>
            <a:ext cx="10972800" cy="1053201"/>
          </a:xfrm>
        </p:spPr>
        <p:txBody>
          <a:bodyPr/>
          <a:lstStyle/>
          <a:p>
            <a:r>
              <a:rPr lang="sr-Latn-RS" dirty="0"/>
              <a:t>Fajl </a:t>
            </a:r>
            <a:r>
              <a:rPr lang="sr-Latn-RS" b="1" i="0" dirty="0">
                <a:solidFill>
                  <a:srgbClr val="1F2328"/>
                </a:solidFill>
                <a:effectLst/>
                <a:latin typeface="-apple-system"/>
              </a:rPr>
              <a:t>E9.5_E1S1.MOSTA.h5ad</a:t>
            </a: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20</a:t>
            </a:fld>
            <a:endParaRPr lang="sr-Latn-RS" noProof="0"/>
          </a:p>
        </p:txBody>
      </p:sp>
      <p:pic>
        <p:nvPicPr>
          <p:cNvPr id="6146" name="Picture 2" descr="E95_results">
            <a:extLst>
              <a:ext uri="{FF2B5EF4-FFF2-40B4-BE49-F238E27FC236}">
                <a16:creationId xmlns:a16="http://schemas.microsoft.com/office/drawing/2014/main" id="{3C6E4A4C-25D2-D534-DC08-9FDADC622D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11105"/>
            <a:ext cx="7162799" cy="39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13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101"/>
            <a:ext cx="10972800" cy="1053201"/>
          </a:xfrm>
        </p:spPr>
        <p:txBody>
          <a:bodyPr/>
          <a:lstStyle/>
          <a:p>
            <a:r>
              <a:rPr lang="sr-Latn-RS" sz="4400" dirty="0"/>
              <a:t>Fajl </a:t>
            </a:r>
            <a:r>
              <a:rPr lang="sr-Latn-RS" sz="4400" b="1" i="0" dirty="0">
                <a:solidFill>
                  <a:srgbClr val="1F2328"/>
                </a:solidFill>
                <a:effectLst/>
                <a:latin typeface="-apple-system"/>
              </a:rPr>
              <a:t>E9.5_E1S1.MOSTA.h5ad – sa drugim vrednostima parametara</a:t>
            </a:r>
            <a:endParaRPr lang="sr-Latn-R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21</a:t>
            </a:fld>
            <a:endParaRPr lang="sr-Latn-RS" noProof="0"/>
          </a:p>
        </p:txBody>
      </p:sp>
      <p:pic>
        <p:nvPicPr>
          <p:cNvPr id="7170" name="Picture 2" descr="E95_secondChance_results">
            <a:extLst>
              <a:ext uri="{FF2B5EF4-FFF2-40B4-BE49-F238E27FC236}">
                <a16:creationId xmlns:a16="http://schemas.microsoft.com/office/drawing/2014/main" id="{D6E86C41-280A-BA45-567D-3BFAB3FFB8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7467600" cy="416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6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19205"/>
            <a:ext cx="10972800" cy="1053201"/>
          </a:xfrm>
        </p:spPr>
        <p:txBody>
          <a:bodyPr/>
          <a:lstStyle/>
          <a:p>
            <a:r>
              <a:rPr lang="sr-Latn-RS" sz="4000" dirty="0"/>
              <a:t>Fajl </a:t>
            </a:r>
            <a:r>
              <a:rPr lang="sr-Latn-RS" sz="4000" b="1" i="0" dirty="0">
                <a:solidFill>
                  <a:srgbClr val="1F2328"/>
                </a:solidFill>
                <a:effectLst/>
                <a:latin typeface="-apple-system"/>
              </a:rPr>
              <a:t>Dorsal_midbrain_cell_bin.h5ad</a:t>
            </a:r>
            <a:endParaRPr lang="sr-Latn-R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22</a:t>
            </a:fld>
            <a:endParaRPr lang="sr-Latn-R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7CBB-9301-7272-EAD0-E5C5A8801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667000"/>
            <a:ext cx="10972800" cy="3044952"/>
          </a:xfrm>
        </p:spPr>
        <p:txBody>
          <a:bodyPr/>
          <a:lstStyle/>
          <a:p>
            <a:r>
              <a:rPr lang="sr-Latn-RS" sz="2400" dirty="0"/>
              <a:t>Datoteka je ogromna, što dovodi do mnogo dužeg vremena izvršavanja, komanda </a:t>
            </a:r>
            <a:r>
              <a:rPr lang="sr-Latn-RS" sz="2400" dirty="0" err="1"/>
              <a:t>integrate_gene</a:t>
            </a:r>
            <a:r>
              <a:rPr lang="sr-Latn-RS" sz="2400" dirty="0"/>
              <a:t> uspeva nakon nekoliko minuta ali se </a:t>
            </a:r>
            <a:r>
              <a:rPr lang="sr-Latn-RS" sz="2400" dirty="0" err="1"/>
              <a:t>spatial_domains</a:t>
            </a:r>
            <a:r>
              <a:rPr lang="sr-Latn-RS" sz="2400" dirty="0"/>
              <a:t> prekida, greška je </a:t>
            </a:r>
            <a:r>
              <a:rPr lang="sr-Latn-RS" sz="2400" dirty="0" err="1"/>
              <a:t>MemoryError</a:t>
            </a:r>
            <a:r>
              <a:rPr lang="sr-Latn-R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975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F054-EED4-5D8F-5F29-13275737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8101"/>
            <a:ext cx="10972800" cy="1053201"/>
          </a:xfrm>
        </p:spPr>
        <p:txBody>
          <a:bodyPr/>
          <a:lstStyle/>
          <a:p>
            <a:r>
              <a:rPr lang="sr-Latn-RS" sz="4000" dirty="0" err="1"/>
              <a:t>REzime</a:t>
            </a:r>
            <a:endParaRPr lang="sr-Latn-R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51579-007C-3077-7D3A-BB103643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B32FC-E969-6B27-57A3-754E1547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23</a:t>
            </a:fld>
            <a:endParaRPr lang="sr-Latn-R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7CBB-9301-7272-EAD0-E5C5A8801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921302"/>
            <a:ext cx="10972800" cy="3641298"/>
          </a:xfrm>
        </p:spPr>
        <p:txBody>
          <a:bodyPr/>
          <a:lstStyle/>
          <a:p>
            <a:r>
              <a:rPr lang="sr-Latn-RS" sz="2000" dirty="0"/>
              <a:t>Uspešno napravljena </a:t>
            </a:r>
            <a:r>
              <a:rPr lang="sr-Latn-RS" sz="2000" dirty="0" err="1"/>
              <a:t>Python</a:t>
            </a:r>
            <a:r>
              <a:rPr lang="sr-Latn-RS" sz="2000" dirty="0"/>
              <a:t> skripta koja omogućava automatizaciju i lakšu upotrebu </a:t>
            </a:r>
            <a:r>
              <a:rPr lang="sr-Latn-RS" sz="2000" dirty="0" err="1"/>
              <a:t>SpaGCN</a:t>
            </a:r>
            <a:r>
              <a:rPr lang="sr-Latn-RS" sz="2000" dirty="0"/>
              <a:t> paketa, kao i mogućnog pristupa istom preko </a:t>
            </a:r>
            <a:r>
              <a:rPr lang="sr-Latn-RS" sz="2000" dirty="0" err="1"/>
              <a:t>DockerHub</a:t>
            </a:r>
            <a:r>
              <a:rPr lang="sr-Latn-RS" sz="2000" dirty="0"/>
              <a:t>-a</a:t>
            </a:r>
          </a:p>
          <a:p>
            <a:r>
              <a:rPr lang="sr-Latn-RS" sz="2000" dirty="0"/>
              <a:t>Ali, usled nedostatka informacija iz dokumentacije nije bilo moguće da </a:t>
            </a:r>
            <a:r>
              <a:rPr lang="sr-Latn-RS" sz="2000" dirty="0" err="1"/>
              <a:t>seq</a:t>
            </a:r>
            <a:r>
              <a:rPr lang="sr-Latn-RS" sz="2000" dirty="0"/>
              <a:t> fajlove obraditi u potpunosti. Za Dorsal_midbrain_cell_bin.h5ad nije bilo moguće prikazati nikakav rezultat zbog </a:t>
            </a:r>
            <a:r>
              <a:rPr lang="sr-Latn-RS" sz="2000" dirty="0" err="1"/>
              <a:t>MemoryError</a:t>
            </a:r>
            <a:r>
              <a:rPr lang="sr-Latn-RS" sz="2000" dirty="0"/>
              <a:t>-a, dok za E9.5_E1S1.MOSTA.h5ad su dobijene naznake gde se nalaze geni, ali samo jednog tipa, jer se ne vidi prostorni aspekt tkiva.</a:t>
            </a:r>
          </a:p>
          <a:p>
            <a:r>
              <a:rPr lang="sr-Latn-RS" sz="2000" dirty="0"/>
              <a:t>Detaljnija objašnjenja </a:t>
            </a:r>
            <a:r>
              <a:rPr lang="sr-Latn-RS" sz="2000" dirty="0" err="1"/>
              <a:t>Python</a:t>
            </a:r>
            <a:r>
              <a:rPr lang="sr-Latn-RS" sz="2000" dirty="0"/>
              <a:t> skripte i procesiranja </a:t>
            </a:r>
            <a:r>
              <a:rPr lang="sr-Latn-RS" sz="2000" dirty="0" err="1"/>
              <a:t>seq</a:t>
            </a:r>
            <a:r>
              <a:rPr lang="sr-Latn-RS" sz="2000" dirty="0"/>
              <a:t> fajlova se nalaze u </a:t>
            </a:r>
            <a:r>
              <a:rPr lang="sr-Latn-RS" sz="2000" dirty="0" err="1"/>
              <a:t>repozitoriju</a:t>
            </a:r>
            <a:r>
              <a:rPr lang="sr-Latn-RS" sz="2000" dirty="0"/>
              <a:t> na </a:t>
            </a:r>
            <a:r>
              <a:rPr lang="sr-Latn-RS" sz="2000" dirty="0" err="1"/>
              <a:t>GitHub</a:t>
            </a:r>
            <a:r>
              <a:rPr lang="sr-Latn-RS" sz="2000" dirty="0"/>
              <a:t>-u o okviru README fajla: </a:t>
            </a:r>
            <a:r>
              <a:rPr lang="sr-Latn-RS" sz="2000" dirty="0">
                <a:hlinkClick r:id="rId2"/>
              </a:rPr>
              <a:t>https://github.com/Master-Computational-Genomics-SpaGCN/SpaGCN/blob/master/script/README.md</a:t>
            </a:r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943700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9600" spc="300" dirty="0">
                <a:ln w="28575">
                  <a:solidFill>
                    <a:schemeClr val="tx1"/>
                  </a:solidFill>
                </a:ln>
                <a:noFill/>
              </a:rPr>
              <a:t>HVALA </a:t>
            </a:r>
            <a:r>
              <a:rPr lang="sr-Latn-RS" dirty="0"/>
              <a:t>na pažnji</a:t>
            </a:r>
            <a:endParaRPr lang="sr-Latn-R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 anchor="t">
            <a:normAutofit/>
          </a:bodyPr>
          <a:lstStyle>
            <a:defPPr>
              <a:defRPr lang="sr-Latn-RS"/>
            </a:defPPr>
          </a:lstStyle>
          <a:p>
            <a:pPr marL="0" indent="0" algn="l" rtl="0">
              <a:buNone/>
            </a:pPr>
            <a:endParaRPr lang="sr-Latn-RS" b="1" dirty="0"/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924F-A085-052D-76FD-2EAB50A34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5182"/>
            <a:ext cx="10972800" cy="1298447"/>
          </a:xfrm>
        </p:spPr>
        <p:txBody>
          <a:bodyPr/>
          <a:lstStyle/>
          <a:p>
            <a:r>
              <a:rPr lang="sr-Latn-RS" dirty="0"/>
              <a:t>UVOD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98120-6C66-CBCE-9359-E855CB8FD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1524000"/>
            <a:ext cx="10972800" cy="4328767"/>
          </a:xfrm>
        </p:spPr>
        <p:txBody>
          <a:bodyPr/>
          <a:lstStyle/>
          <a:p>
            <a:r>
              <a:rPr lang="sr-Latn-RS" sz="2000" dirty="0"/>
              <a:t>Tehnologije prostorne </a:t>
            </a:r>
            <a:r>
              <a:rPr lang="sr-Latn-RS" sz="2000" dirty="0" err="1"/>
              <a:t>transkriptomike</a:t>
            </a:r>
            <a:r>
              <a:rPr lang="sr-Latn-RS" sz="2000" dirty="0"/>
              <a:t> su </a:t>
            </a:r>
            <a:r>
              <a:rPr lang="sr-Latn-RS" sz="2000" dirty="0" err="1"/>
              <a:t>omogućile</a:t>
            </a:r>
            <a:r>
              <a:rPr lang="sr-Latn-RS" sz="2000" dirty="0"/>
              <a:t> analizu ekspresije gena sa prostornim informacijama u tkivima</a:t>
            </a:r>
          </a:p>
          <a:p>
            <a:r>
              <a:rPr lang="sr-Latn-RS" sz="2000" dirty="0"/>
              <a:t>Tradicionalne metode grupisanja ne mogu uzeti u obzir prostorne informacije i histologiju, što dovodi do </a:t>
            </a:r>
            <a:r>
              <a:rPr lang="sr-Latn-RS" sz="2000" dirty="0" err="1"/>
              <a:t>nekontinualnih</a:t>
            </a:r>
            <a:r>
              <a:rPr lang="sr-Latn-RS" sz="2000" dirty="0"/>
              <a:t> klastera</a:t>
            </a:r>
          </a:p>
          <a:p>
            <a:r>
              <a:rPr lang="sr-Latn-RS" sz="2000" dirty="0"/>
              <a:t>Da bi se rešio ovaj problem, razvijene su nove metode, kao što su </a:t>
            </a:r>
            <a:r>
              <a:rPr lang="sr-Latn-RS" sz="2000" dirty="0" err="1"/>
              <a:t>stLearn</a:t>
            </a:r>
            <a:r>
              <a:rPr lang="sr-Latn-RS" sz="2000" dirty="0"/>
              <a:t>, </a:t>
            </a:r>
            <a:r>
              <a:rPr lang="sr-Latn-RS" sz="2000" dirty="0" err="1"/>
              <a:t>BaiesSpace</a:t>
            </a:r>
            <a:r>
              <a:rPr lang="sr-Latn-RS" sz="2000" dirty="0"/>
              <a:t> i </a:t>
            </a:r>
            <a:r>
              <a:rPr lang="sr-Latn-RS" sz="2000" dirty="0" err="1"/>
              <a:t>Zhu</a:t>
            </a:r>
            <a:r>
              <a:rPr lang="sr-Latn-RS" sz="2000" dirty="0"/>
              <a:t> et </a:t>
            </a:r>
            <a:r>
              <a:rPr lang="sr-Latn-RS" sz="2000" dirty="0" err="1"/>
              <a:t>al</a:t>
            </a:r>
            <a:r>
              <a:rPr lang="sr-Latn-RS" sz="2000" dirty="0"/>
              <a:t>.</a:t>
            </a:r>
          </a:p>
          <a:p>
            <a:r>
              <a:rPr lang="sr-Latn-RS" sz="2000" dirty="0"/>
              <a:t>Za povezivanje prostornih domena sa biološkim funkcijama na nivou ekspresije gena, ključno je identifikovati gene koji pokazuju </a:t>
            </a:r>
            <a:r>
              <a:rPr lang="sr-Latn-RS" sz="2000" dirty="0" err="1"/>
              <a:t>obogaćenu</a:t>
            </a:r>
            <a:r>
              <a:rPr lang="sr-Latn-RS" sz="2000" dirty="0"/>
              <a:t> ekspresiju u identifikovanim domenima</a:t>
            </a:r>
          </a:p>
          <a:p>
            <a:r>
              <a:rPr lang="sr-Latn-RS" sz="2000" dirty="0"/>
              <a:t>Trenutne metode kao što su </a:t>
            </a:r>
            <a:r>
              <a:rPr lang="sr-Latn-RS" sz="2000" dirty="0" err="1"/>
              <a:t>Trendsceek</a:t>
            </a:r>
            <a:r>
              <a:rPr lang="sr-Latn-RS" sz="2000" dirty="0"/>
              <a:t>, </a:t>
            </a:r>
            <a:r>
              <a:rPr lang="sr-Latn-RS" sz="2000" dirty="0" err="1"/>
              <a:t>SpatialDE</a:t>
            </a:r>
            <a:r>
              <a:rPr lang="sr-Latn-RS" sz="2000" dirty="0"/>
              <a:t> i SPARK ne uzimaju u obzir taksonomiju tkiva, što otežava </a:t>
            </a:r>
            <a:r>
              <a:rPr lang="sr-Latn-RS" sz="2000" dirty="0" err="1"/>
              <a:t>korišćenje</a:t>
            </a:r>
            <a:r>
              <a:rPr lang="sr-Latn-RS" sz="2000" dirty="0"/>
              <a:t> ovih gena za dalja biološka istraživanja</a:t>
            </a:r>
          </a:p>
          <a:p>
            <a:endParaRPr lang="sr-Latn-R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CB44E-CBB4-A0DB-FDEA-B590EB9B3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/>
              <a:t>SpaGCN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0523A-FED4-E86E-D511-72034002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3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297196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A731-3E18-11D8-7406-AAD4AD42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47" y="345661"/>
            <a:ext cx="10972800" cy="1572768"/>
          </a:xfrm>
        </p:spPr>
        <p:txBody>
          <a:bodyPr/>
          <a:lstStyle/>
          <a:p>
            <a:r>
              <a:rPr lang="sr-Latn-RS" dirty="0"/>
              <a:t>SPAGCN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98B6-E01D-893F-0F5B-544BE570D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1600200"/>
            <a:ext cx="10972800" cy="4191000"/>
          </a:xfrm>
        </p:spPr>
        <p:txBody>
          <a:bodyPr/>
          <a:lstStyle/>
          <a:p>
            <a:r>
              <a:rPr lang="sr-Latn-RS" sz="2000" dirty="0" err="1"/>
              <a:t>SpaGCN</a:t>
            </a:r>
            <a:r>
              <a:rPr lang="sr-Latn-RS" sz="2000" dirty="0"/>
              <a:t> je pristup zasnovan na </a:t>
            </a:r>
            <a:r>
              <a:rPr lang="sr-Latn-RS" sz="2000" dirty="0" err="1"/>
              <a:t>konvolucionoj</a:t>
            </a:r>
            <a:r>
              <a:rPr lang="sr-Latn-RS" sz="2000" dirty="0"/>
              <a:t> mreži koja razmatra zajedničku identifikaciju prostornih domena i prostorno promenljivih gena</a:t>
            </a:r>
          </a:p>
          <a:p>
            <a:r>
              <a:rPr lang="sr-Latn-RS" sz="2000" dirty="0" err="1"/>
              <a:t>SpaGCN</a:t>
            </a:r>
            <a:r>
              <a:rPr lang="sr-Latn-RS" sz="2000" dirty="0"/>
              <a:t> prvo identifikuje prostorne domene </a:t>
            </a:r>
            <a:r>
              <a:rPr lang="sr-Latn-RS" sz="2000" dirty="0" err="1"/>
              <a:t>koristeći</a:t>
            </a:r>
            <a:r>
              <a:rPr lang="sr-Latn-RS" sz="2000" dirty="0"/>
              <a:t> </a:t>
            </a:r>
            <a:r>
              <a:rPr lang="sr-Latn-RS" sz="2000" dirty="0" err="1"/>
              <a:t>konvolucionu</a:t>
            </a:r>
            <a:r>
              <a:rPr lang="sr-Latn-RS" sz="2000" dirty="0"/>
              <a:t> mrežu </a:t>
            </a:r>
            <a:r>
              <a:rPr lang="sr-Latn-RS" sz="2000" dirty="0" err="1"/>
              <a:t>grafa</a:t>
            </a:r>
            <a:r>
              <a:rPr lang="sr-Latn-RS" sz="2000" dirty="0"/>
              <a:t> sa dodatnim slojem iterativnog grupisanja</a:t>
            </a:r>
            <a:r>
              <a:rPr lang="en-US" sz="2000" dirty="0"/>
              <a:t> </a:t>
            </a:r>
            <a:r>
              <a:rPr lang="sr-Latn-RS" sz="2000" dirty="0"/>
              <a:t>koji integriše ekspresiju gena, prostornu lokaciju i histologiju kroz konstrukciju neusmerenog </a:t>
            </a:r>
            <a:r>
              <a:rPr lang="sr-Latn-RS" sz="2000" dirty="0" err="1"/>
              <a:t>ponderisanog</a:t>
            </a:r>
            <a:r>
              <a:rPr lang="sr-Latn-RS" sz="2000" dirty="0"/>
              <a:t> </a:t>
            </a:r>
            <a:r>
              <a:rPr lang="sr-Latn-RS" sz="2000" dirty="0" err="1"/>
              <a:t>grafa</a:t>
            </a:r>
            <a:r>
              <a:rPr lang="sr-Latn-RS" sz="2000" dirty="0"/>
              <a:t> koji predstavlja prostornu zavisnost podataka</a:t>
            </a:r>
          </a:p>
          <a:p>
            <a:r>
              <a:rPr lang="sr-Latn-RS" sz="2000" dirty="0"/>
              <a:t>Za svaki prostorni domen, </a:t>
            </a:r>
            <a:r>
              <a:rPr lang="sr-Latn-RS" sz="2000" dirty="0" err="1"/>
              <a:t>SpaGCN</a:t>
            </a:r>
            <a:r>
              <a:rPr lang="sr-Latn-RS" sz="2000" dirty="0"/>
              <a:t> zatim otkriva prostorno promenljive gene (SVG) koji su </a:t>
            </a:r>
            <a:r>
              <a:rPr lang="sr-Latn-RS" sz="2000" dirty="0" err="1"/>
              <a:t>obogaćeni</a:t>
            </a:r>
            <a:r>
              <a:rPr lang="sr-Latn-RS" sz="2000" dirty="0"/>
              <a:t> domenom u odnosu na okolne regione </a:t>
            </a:r>
            <a:r>
              <a:rPr lang="sr-Latn-RS" sz="2000" dirty="0" err="1"/>
              <a:t>pomoću</a:t>
            </a:r>
            <a:r>
              <a:rPr lang="sr-Latn-RS" sz="2000" dirty="0"/>
              <a:t> analize diferencijalne ekspresije vođene informacijama o domenu</a:t>
            </a:r>
          </a:p>
          <a:p>
            <a:r>
              <a:rPr lang="sr-Latn-RS" sz="2000" dirty="0" err="1"/>
              <a:t>SpaGCN</a:t>
            </a:r>
            <a:r>
              <a:rPr lang="sr-Latn-RS" sz="2000" dirty="0"/>
              <a:t> takođe ima opciju da otkrije meta gene koji su jedinstveno izraženi u datom domenu</a:t>
            </a:r>
          </a:p>
          <a:p>
            <a:pPr marL="0" indent="0">
              <a:buNone/>
            </a:pP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5B0DC-87B8-A98E-6F9B-ADDEF9A3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B251F-204B-C3AC-4BBD-75FC4BB1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4</a:t>
            </a:fld>
            <a:endParaRPr lang="sr-Latn-RS" noProof="0" dirty="0"/>
          </a:p>
        </p:txBody>
      </p:sp>
    </p:spTree>
    <p:extLst>
      <p:ext uri="{BB962C8B-B14F-4D97-AF65-F5344CB8AC3E}">
        <p14:creationId xmlns:p14="http://schemas.microsoft.com/office/powerpoint/2010/main" val="272789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t">
            <a:noAutofit/>
          </a:bodyPr>
          <a:lstStyle>
            <a:defPPr>
              <a:defRPr lang="sr-Latn-RS"/>
            </a:defPPr>
          </a:lstStyle>
          <a:p>
            <a:pPr algn="l" rtl="0"/>
            <a:r>
              <a:rPr lang="sr-Latn-RS" sz="8800" spc="300" dirty="0" err="1">
                <a:ln w="28575">
                  <a:solidFill>
                    <a:schemeClr val="tx1"/>
                  </a:solidFill>
                </a:ln>
                <a:noFill/>
              </a:rPr>
              <a:t>Python</a:t>
            </a:r>
            <a:r>
              <a:rPr lang="sr-Latn-RS" sz="8800" spc="300" dirty="0">
                <a:ln w="28575">
                  <a:solidFill>
                    <a:schemeClr val="tx1"/>
                  </a:solidFill>
                </a:ln>
                <a:noFill/>
              </a:rPr>
              <a:t> skripta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8161B12-C118-4690-1A7C-149F9719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Komande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430DA1-62FD-E7CD-ED14-E664EF37F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4534" y="2272104"/>
            <a:ext cx="11642932" cy="3173327"/>
          </a:xfr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EE311FE-7729-A5E4-E367-E9466EF4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</p:spPr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</p:spTree>
    <p:extLst>
      <p:ext uri="{BB962C8B-B14F-4D97-AF65-F5344CB8AC3E}">
        <p14:creationId xmlns:p14="http://schemas.microsoft.com/office/powerpoint/2010/main" val="266159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9F82-024A-FAC6-7644-C1C7CD26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59128"/>
            <a:ext cx="10972800" cy="1222247"/>
          </a:xfrm>
        </p:spPr>
        <p:txBody>
          <a:bodyPr/>
          <a:lstStyle/>
          <a:p>
            <a:r>
              <a:rPr lang="en-US" dirty="0" err="1"/>
              <a:t>Modovi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88CB-22BF-986C-CB03-17B2D9DCF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272402"/>
            <a:ext cx="10972800" cy="3044952"/>
          </a:xfrm>
        </p:spPr>
        <p:txBody>
          <a:bodyPr/>
          <a:lstStyle/>
          <a:p>
            <a:r>
              <a:rPr lang="en-US" dirty="0"/>
              <a:t>Da </a:t>
            </a:r>
            <a:r>
              <a:rPr lang="sr-Latn-RS" dirty="0"/>
              <a:t>bi korisniku bilo lakše da koristi SpaGCN paket omogućena su i 3 moda funkcionisanja koja objedinjuju komande.</a:t>
            </a:r>
          </a:p>
          <a:p>
            <a:r>
              <a:rPr lang="sr-Latn-RS" dirty="0"/>
              <a:t>Prvi mod funkcionisanja je difoltni i bez navođenja broja 1 pored ključne reči ,,mode’’ on će se izvršiti i služi za</a:t>
            </a:r>
            <a:r>
              <a:rPr lang="en-US" dirty="0"/>
              <a:t> </a:t>
            </a:r>
            <a:r>
              <a:rPr lang="sr-Latn-RS" sz="1600" dirty="0"/>
              <a:t>pretvaranje genske ekspresije u graf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sr-Latn-RS" dirty="0"/>
              <a:t> pronalaženje prostornog domena.</a:t>
            </a:r>
          </a:p>
          <a:p>
            <a:r>
              <a:rPr lang="sr-Latn-RS" dirty="0"/>
              <a:t>Drugi mod služi za identifikovanje</a:t>
            </a:r>
            <a:r>
              <a:rPr lang="en-US" dirty="0"/>
              <a:t> SVG-ova </a:t>
            </a:r>
            <a:r>
              <a:rPr lang="en-US" dirty="0" err="1"/>
              <a:t>i</a:t>
            </a:r>
            <a:r>
              <a:rPr lang="sr-Latn-RS" dirty="0"/>
              <a:t> meta gena.</a:t>
            </a:r>
          </a:p>
          <a:p>
            <a:r>
              <a:rPr lang="sr-Latn-RS" dirty="0"/>
              <a:t>Treći </a:t>
            </a:r>
            <a:r>
              <a:rPr lang="sr-Latn-RS" dirty="0" err="1"/>
              <a:t>mod</a:t>
            </a:r>
            <a:r>
              <a:rPr lang="sr-Latn-RS" dirty="0"/>
              <a:t> funkcionisanja služi za analizu više tkiva odjednom (2 i više tkiva).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C1DEF-7BB8-93B7-9D73-67DA6705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 err="1"/>
              <a:t>SpaGCN</a:t>
            </a:r>
            <a:endParaRPr lang="sr-Latn-R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AC4E-9160-00BF-A4DF-2FD7866E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7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87825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A260-3161-515A-DC22-912B7466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93634"/>
            <a:ext cx="10972800" cy="851453"/>
          </a:xfrm>
        </p:spPr>
        <p:txBody>
          <a:bodyPr/>
          <a:lstStyle/>
          <a:p>
            <a:r>
              <a:rPr lang="en-US" sz="3600" dirty="0"/>
              <a:t>Default mode/mode 1</a:t>
            </a:r>
            <a:endParaRPr lang="sr-Latn-R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54303-D311-7D1C-2BA5-A75741E7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/>
              <a:t>SpaGCN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7CF18-7F28-68DE-CBA8-CFBAC42A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8</a:t>
            </a:fld>
            <a:endParaRPr lang="sr-Latn-R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20258B-2395-0873-5A82-B5F8D23A72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1718143"/>
            <a:ext cx="7772400" cy="438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DA86F-CA0A-C18D-29FC-EEA121FC2B56}"/>
              </a:ext>
            </a:extLst>
          </p:cNvPr>
          <p:cNvSpPr txBox="1"/>
          <p:nvPr/>
        </p:nvSpPr>
        <p:spPr>
          <a:xfrm>
            <a:off x="7780351" y="1752600"/>
            <a:ext cx="42592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800" dirty="0"/>
              <a:t>Ova komanda vrši pretvaranje genske ekspresije u graf i i čuva sliku sa markiranim koordinatama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sz="1800" dirty="0"/>
              <a:t>Nakon toga detektuje prostorne domene koristeći SpaGCN paket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n-NO" dirty="0"/>
              <a:t>Pretprocesira podatke o ekspresiji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n-NO" dirty="0"/>
              <a:t>Postavlja hyper parametre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n-NO" dirty="0"/>
              <a:t>Trenira se mreža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n-NO" dirty="0"/>
              <a:t>Čuva sliku na kraju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800" dirty="0"/>
              <a:t>Uz ovu komandu idu i komande: 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sr-Latn-RS" dirty="0"/>
              <a:t>-histology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sr-Latn-RS" dirty="0"/>
              <a:t>-pixels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--arrays</a:t>
            </a:r>
          </a:p>
          <a:p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0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16E3-BA5C-B719-3C30-1FE056BF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68101"/>
            <a:ext cx="10972800" cy="538562"/>
          </a:xfrm>
        </p:spPr>
        <p:txBody>
          <a:bodyPr/>
          <a:lstStyle/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MODE 1 - </a:t>
            </a:r>
            <a:r>
              <a:rPr lang="sr-Latn-RS" dirty="0">
                <a:solidFill>
                  <a:srgbClr val="1F2328"/>
                </a:solidFill>
                <a:latin typeface="-apple-system"/>
              </a:rPr>
              <a:t>rezultati</a:t>
            </a:r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36030-4137-8EE2-EEF7-28F93F65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sr-Latn-RS" noProof="0" dirty="0"/>
              <a:t>SpaGCN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8C51-8E44-010C-8AFD-EE465E9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sr-Latn-RS" noProof="0" smtClean="0"/>
              <a:t>9</a:t>
            </a:fld>
            <a:endParaRPr lang="sr-Latn-RS" noProof="0"/>
          </a:p>
        </p:txBody>
      </p:sp>
      <p:pic>
        <p:nvPicPr>
          <p:cNvPr id="2050" name="Picture 2" descr="mode_1_res">
            <a:extLst>
              <a:ext uri="{FF2B5EF4-FFF2-40B4-BE49-F238E27FC236}">
                <a16:creationId xmlns:a16="http://schemas.microsoft.com/office/drawing/2014/main" id="{101A0918-C8B3-DA57-9D6E-4CEB5F83C5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7800"/>
            <a:ext cx="8153400" cy="474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14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9229901.tgt.Office_68771599_TF34316244_Win32_OJ119649836.potx" id="{983740F4-AFC1-44AA-AA08-072A6287A0D2}" vid="{2B1C94C3-6E4F-4C91-9E66-23535B8BC145}"/>
    </a:ext>
  </a:extLst>
</a:theme>
</file>

<file path=ppt/theme/theme2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Dizajn kapljice</Template>
  <TotalTime>1231</TotalTime>
  <Words>869</Words>
  <Application>Microsoft Office PowerPoint</Application>
  <PresentationFormat>Widescreen</PresentationFormat>
  <Paragraphs>122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-apple-system</vt:lpstr>
      <vt:lpstr>Arial</vt:lpstr>
      <vt:lpstr>Calibri</vt:lpstr>
      <vt:lpstr>Office tema</vt:lpstr>
      <vt:lpstr>SpaGCN</vt:lpstr>
      <vt:lpstr>Sadržaj</vt:lpstr>
      <vt:lpstr>UVOD </vt:lpstr>
      <vt:lpstr>SPAGCN</vt:lpstr>
      <vt:lpstr>Python skripta</vt:lpstr>
      <vt:lpstr>Komande</vt:lpstr>
      <vt:lpstr>Modovi</vt:lpstr>
      <vt:lpstr>Default mode/mode 1</vt:lpstr>
      <vt:lpstr>MODE 1 - rezultati</vt:lpstr>
      <vt:lpstr>Drugi mod – identifikacija SVG i meta gena</vt:lpstr>
      <vt:lpstr> Mode 2 identify_SVG - rezultati </vt:lpstr>
      <vt:lpstr> mode 2-identify_SVG – rezultati tutorial </vt:lpstr>
      <vt:lpstr>mode 2-identify_meta – rezultati </vt:lpstr>
      <vt:lpstr>Mode2-identify_meta – rezultati tutorial</vt:lpstr>
      <vt:lpstr>Treći mod – analiza više tkiva </vt:lpstr>
      <vt:lpstr> Mode 3 rezultati </vt:lpstr>
      <vt:lpstr>Docker fajl</vt:lpstr>
      <vt:lpstr>Docker</vt:lpstr>
      <vt:lpstr>Obrada Seq Fajlova</vt:lpstr>
      <vt:lpstr>Fajl E9.5_E1S1.MOSTA.h5ad</vt:lpstr>
      <vt:lpstr>Fajl E9.5_E1S1.MOSTA.h5ad – sa drugim vrednostima parametara</vt:lpstr>
      <vt:lpstr>Fajl Dorsal_midbrain_cell_bin.h5ad</vt:lpstr>
      <vt:lpstr>REzime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SpaGCN</dc:title>
  <dc:creator>Ksenija</dc:creator>
  <cp:lastModifiedBy>Aleksa Bogdanovic</cp:lastModifiedBy>
  <cp:revision>19</cp:revision>
  <dcterms:created xsi:type="dcterms:W3CDTF">2023-05-14T09:57:28Z</dcterms:created>
  <dcterms:modified xsi:type="dcterms:W3CDTF">2023-05-31T13:20:49Z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